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4" r:id="rId3"/>
    <p:sldId id="307" r:id="rId4"/>
    <p:sldId id="287" r:id="rId5"/>
    <p:sldId id="306" r:id="rId6"/>
    <p:sldId id="288" r:id="rId7"/>
    <p:sldId id="298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05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D6A9"/>
    <a:srgbClr val="B2D6A8"/>
    <a:srgbClr val="9ACC95"/>
    <a:srgbClr val="7CBF7A"/>
    <a:srgbClr val="6B2726"/>
    <a:srgbClr val="525252"/>
    <a:srgbClr val="636363"/>
    <a:srgbClr val="F8F9FD"/>
    <a:srgbClr val="4D794D"/>
    <a:srgbClr val="9AB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9"/>
    <p:restoredTop sz="94580"/>
  </p:normalViewPr>
  <p:slideViewPr>
    <p:cSldViewPr>
      <p:cViewPr>
        <p:scale>
          <a:sx n="59" d="100"/>
          <a:sy n="59" d="100"/>
        </p:scale>
        <p:origin x="148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176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DB5FE-8BAF-4999-9A56-F02E1569981C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FDC0B-F466-4A7E-9968-972F474716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342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FDC0B-F466-4A7E-9968-972F47471672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4121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2729-B053-4701-9B8B-62679BE87705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6AB-E578-48F1-9DCE-FD9098BA6CD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F9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9" name="Picture 5" descr="C:\Users\Usuario\Downloads\maureen\Ecards Parroquia Verde_REDES 2 copia 9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171400"/>
            <a:ext cx="3333730" cy="114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uario\Downloads\maureen\Ecards Parroquia Verde_REDES 2 copia 1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52" y="5986109"/>
            <a:ext cx="3413320" cy="994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249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2729-B053-4701-9B8B-62679BE87705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6AB-E578-48F1-9DCE-FD9098BA6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754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2729-B053-4701-9B8B-62679BE87705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6AB-E578-48F1-9DCE-FD9098BA6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671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AB8D6"/>
                </a:solidFill>
                <a:latin typeface="Gotham Rounded Medium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2729-B053-4701-9B8B-62679BE87705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6AB-E578-48F1-9DCE-FD9098BA6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2077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2729-B053-4701-9B8B-62679BE87705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6AB-E578-48F1-9DCE-FD9098BA6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3989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2729-B053-4701-9B8B-62679BE87705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6AB-E578-48F1-9DCE-FD9098BA6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838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2729-B053-4701-9B8B-62679BE87705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6AB-E578-48F1-9DCE-FD9098BA6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178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2729-B053-4701-9B8B-62679BE87705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6AB-E578-48F1-9DCE-FD9098BA6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313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2729-B053-4701-9B8B-62679BE87705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6AB-E578-48F1-9DCE-FD9098BA6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692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2729-B053-4701-9B8B-62679BE87705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6AB-E578-48F1-9DCE-FD9098BA6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974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2729-B053-4701-9B8B-62679BE87705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6AB-E578-48F1-9DCE-FD9098BA6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784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02729-B053-4701-9B8B-62679BE87705}" type="datetimeFigureOut">
              <a:rPr lang="es-MX" smtClean="0"/>
              <a:t>24/09/2019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976AB-E578-48F1-9DCE-FD9098BA6CD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F9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Picture 5" descr="C:\Users\Usuario\Downloads\maureen\Ecards Parroquia Verde_REDES 2 copia 9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171400"/>
            <a:ext cx="3333730" cy="114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Usuario\Downloads\maureen\Ecards Parroquia Verde_REDES 2 copia 1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52" y="5986109"/>
            <a:ext cx="3413320" cy="994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22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3395" y="4725144"/>
            <a:ext cx="6400800" cy="720080"/>
          </a:xfrm>
        </p:spPr>
        <p:txBody>
          <a:bodyPr>
            <a:noAutofit/>
          </a:bodyPr>
          <a:lstStyle/>
          <a:p>
            <a:r>
              <a:rPr lang="es-MX" sz="2000" dirty="0" smtClean="0">
                <a:solidFill>
                  <a:srgbClr val="9AB8D6"/>
                </a:solidFill>
                <a:latin typeface="Gotham Rounded Medium" pitchFamily="50" charset="0"/>
              </a:rPr>
              <a:t>Acciones inspiradas por la encíclica </a:t>
            </a:r>
            <a:r>
              <a:rPr lang="es-MX" sz="2000" dirty="0" err="1" smtClean="0">
                <a:solidFill>
                  <a:srgbClr val="9AB8D6"/>
                </a:solidFill>
                <a:latin typeface="Gotham Rounded Medium" pitchFamily="50" charset="0"/>
              </a:rPr>
              <a:t>Laudato</a:t>
            </a:r>
            <a:r>
              <a:rPr lang="es-MX" sz="2000" dirty="0" smtClean="0">
                <a:solidFill>
                  <a:srgbClr val="9AB8D6"/>
                </a:solidFill>
                <a:latin typeface="Gotham Rounded Medium" pitchFamily="50" charset="0"/>
              </a:rPr>
              <a:t> si’</a:t>
            </a:r>
          </a:p>
          <a:p>
            <a:r>
              <a:rPr lang="es-MX" sz="2000" dirty="0" smtClean="0">
                <a:solidFill>
                  <a:srgbClr val="9AB8D6"/>
                </a:solidFill>
                <a:latin typeface="Gotham Rounded Medium" pitchFamily="50" charset="0"/>
              </a:rPr>
              <a:t>para el cuidado de la Casa Común</a:t>
            </a:r>
            <a:endParaRPr lang="es-MX" sz="2000" dirty="0">
              <a:solidFill>
                <a:srgbClr val="9AB8D6"/>
              </a:solidFill>
              <a:latin typeface="Gotham Rounded Medium" pitchFamily="50" charset="0"/>
            </a:endParaRPr>
          </a:p>
        </p:txBody>
      </p:sp>
      <p:pic>
        <p:nvPicPr>
          <p:cNvPr id="2051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31873"/>
            <a:ext cx="3055918" cy="344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61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539552" y="1988840"/>
            <a:ext cx="7632848" cy="2880320"/>
          </a:xfrm>
          <a:prstGeom prst="flowChartAlternateProcess">
            <a:avLst/>
          </a:prstGeom>
          <a:solidFill>
            <a:srgbClr val="B2D6A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s-MX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Antes y Después</a:t>
            </a:r>
            <a:endParaRPr lang="es-MX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Describir la forma de hacer las actividades antes de la implementación del proyecto.</a:t>
            </a:r>
          </a:p>
          <a:p>
            <a:r>
              <a:rPr lang="es-MX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Describir la forma de hacer las actividades después de la implementación del proyecto</a:t>
            </a:r>
            <a:r>
              <a:rPr lang="es-MX" sz="1900" dirty="0" smtClean="0"/>
              <a:t>.</a:t>
            </a:r>
            <a:endParaRPr lang="es-MX" sz="1900" dirty="0"/>
          </a:p>
          <a:p>
            <a:pPr marL="0" indent="0" fontAlgn="base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39552" y="5229200"/>
            <a:ext cx="7632848" cy="1405678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para la </a:t>
            </a: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parroquia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 </a:t>
            </a:r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cuantitativos</a:t>
            </a:r>
            <a:endParaRPr lang="es-MX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 cualitativos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23528" y="4816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9AB8D6"/>
                </a:solidFill>
                <a:latin typeface="Gotham Rounded Medium" pitchFamily="50" charset="0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+mj-lt"/>
              </a:rPr>
              <a:t>III. </a:t>
            </a:r>
            <a:r>
              <a:rPr lang="en-US" sz="4000" b="1" dirty="0" err="1" smtClean="0">
                <a:latin typeface="+mj-lt"/>
              </a:rPr>
              <a:t>Consumo</a:t>
            </a:r>
            <a:r>
              <a:rPr lang="en-US" sz="4000" b="1" dirty="0" smtClean="0">
                <a:latin typeface="+mj-lt"/>
              </a:rPr>
              <a:t> </a:t>
            </a:r>
            <a:r>
              <a:rPr lang="en-US" sz="4000" b="1" dirty="0" err="1" smtClean="0">
                <a:latin typeface="+mj-lt"/>
              </a:rPr>
              <a:t>Responsable</a:t>
            </a:r>
            <a:r>
              <a:rPr lang="en-US" sz="4000" b="1" dirty="0" smtClean="0">
                <a:latin typeface="+mj-lt"/>
              </a:rPr>
              <a:t/>
            </a:r>
            <a:br>
              <a:rPr lang="en-US" sz="4000" b="1" dirty="0" smtClean="0">
                <a:latin typeface="+mj-lt"/>
              </a:rPr>
            </a:b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número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acción</a:t>
            </a:r>
            <a:endParaRPr lang="en-US" sz="27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-50439"/>
            <a:ext cx="1035844" cy="11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5" y="54239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663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/>
          <p:cNvSpPr txBox="1">
            <a:spLocks/>
          </p:cNvSpPr>
          <p:nvPr/>
        </p:nvSpPr>
        <p:spPr>
          <a:xfrm>
            <a:off x="323528" y="4816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9AB8D6"/>
                </a:solidFill>
                <a:latin typeface="Gotham Rounded Medium" pitchFamily="50" charset="0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+mj-lt"/>
              </a:rPr>
              <a:t>IV. </a:t>
            </a:r>
            <a:r>
              <a:rPr lang="en-US" sz="4000" b="1" dirty="0" err="1" smtClean="0">
                <a:latin typeface="+mj-lt"/>
              </a:rPr>
              <a:t>Aire</a:t>
            </a:r>
            <a:r>
              <a:rPr lang="en-US" sz="4000" b="1" dirty="0" smtClean="0">
                <a:latin typeface="+mj-lt"/>
              </a:rPr>
              <a:t> y </a:t>
            </a:r>
            <a:r>
              <a:rPr lang="en-US" sz="4000" b="1" dirty="0" err="1" smtClean="0">
                <a:latin typeface="+mj-lt"/>
              </a:rPr>
              <a:t>Movilidad</a:t>
            </a:r>
            <a:endParaRPr lang="en-US" sz="4000" b="1" dirty="0" smtClean="0">
              <a:latin typeface="+mj-lt"/>
            </a:endParaRPr>
          </a:p>
          <a:p>
            <a:pPr algn="l"/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número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acción</a:t>
            </a:r>
            <a:endParaRPr lang="en-US" sz="27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>
          <a:xfrm>
            <a:off x="251520" y="1844824"/>
            <a:ext cx="3898776" cy="2520279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 fontAlgn="base">
              <a:buNone/>
            </a:pP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Evidencia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Fotogr</a:t>
            </a:r>
            <a:r>
              <a:rPr lang="es-E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áfica</a:t>
            </a:r>
            <a:endParaRPr lang="es-ES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base">
              <a:buNone/>
            </a:pPr>
            <a:endParaRPr lang="en-US" sz="2800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355976" y="1726978"/>
            <a:ext cx="4536504" cy="4798366"/>
          </a:xfrm>
          <a:prstGeom prst="flowChartAlternateProcess">
            <a:avLst/>
          </a:prstGeom>
          <a:solidFill>
            <a:srgbClr val="B2D6A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Descripci</a:t>
            </a:r>
            <a:r>
              <a:rPr lang="es-E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ón</a:t>
            </a:r>
            <a:r>
              <a:rPr lang="es-E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la acción  </a:t>
            </a:r>
            <a:r>
              <a:rPr lang="es-MX" sz="1900" dirty="0" smtClean="0"/>
              <a:t>Fecha </a:t>
            </a:r>
            <a:r>
              <a:rPr lang="es-MX" sz="1900" dirty="0"/>
              <a:t>y Responsable</a:t>
            </a:r>
          </a:p>
          <a:p>
            <a:endParaRPr lang="es-MX" sz="1900" dirty="0"/>
          </a:p>
          <a:p>
            <a:pPr marL="0" indent="0" fontAlgn="base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251520" y="4869160"/>
            <a:ext cx="3898776" cy="144016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Indicador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base">
              <a:buFont typeface="Arial" pitchFamily="34" charset="0"/>
              <a:buNone/>
            </a:pP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Resultado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del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cumplimiento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acci</a:t>
            </a:r>
            <a:r>
              <a:rPr lang="es-E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ón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-50439"/>
            <a:ext cx="1035844" cy="11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5" y="54239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33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539552" y="1988840"/>
            <a:ext cx="7632848" cy="2880320"/>
          </a:xfrm>
          <a:prstGeom prst="flowChartAlternateProcess">
            <a:avLst/>
          </a:prstGeom>
          <a:solidFill>
            <a:srgbClr val="B2D6A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s-MX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Antes y Después</a:t>
            </a:r>
            <a:endParaRPr lang="es-MX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Describir la forma de hacer las actividades antes de la implementación del proyecto.</a:t>
            </a:r>
          </a:p>
          <a:p>
            <a:r>
              <a:rPr lang="es-MX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Describir la forma de hacer las actividades después de la implementación del proyecto</a:t>
            </a:r>
            <a:r>
              <a:rPr lang="es-MX" sz="1900" dirty="0" smtClean="0"/>
              <a:t>.</a:t>
            </a:r>
            <a:endParaRPr lang="es-MX" sz="1900" dirty="0"/>
          </a:p>
          <a:p>
            <a:pPr marL="0" indent="0" fontAlgn="base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39552" y="5229200"/>
            <a:ext cx="7632848" cy="1405678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para la </a:t>
            </a: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parroquia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 </a:t>
            </a:r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cuantitativos</a:t>
            </a:r>
            <a:endParaRPr lang="es-MX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 cualitativos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23528" y="4816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9AB8D6"/>
                </a:solidFill>
                <a:latin typeface="Gotham Rounded Medium" pitchFamily="50" charset="0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+mj-lt"/>
              </a:rPr>
              <a:t>IV. </a:t>
            </a:r>
            <a:r>
              <a:rPr lang="en-US" sz="4000" b="1" dirty="0" err="1" smtClean="0">
                <a:latin typeface="+mj-lt"/>
              </a:rPr>
              <a:t>Aire</a:t>
            </a:r>
            <a:r>
              <a:rPr lang="en-US" sz="4000" b="1" dirty="0" smtClean="0">
                <a:latin typeface="+mj-lt"/>
              </a:rPr>
              <a:t> y </a:t>
            </a:r>
            <a:r>
              <a:rPr lang="en-US" sz="4000" b="1" dirty="0" err="1" smtClean="0">
                <a:latin typeface="+mj-lt"/>
              </a:rPr>
              <a:t>Movilidad</a:t>
            </a:r>
            <a:r>
              <a:rPr lang="en-US" sz="4000" b="1" dirty="0" smtClean="0">
                <a:latin typeface="+mj-lt"/>
              </a:rPr>
              <a:t/>
            </a:r>
            <a:br>
              <a:rPr lang="en-US" sz="4000" b="1" dirty="0" smtClean="0">
                <a:latin typeface="+mj-lt"/>
              </a:rPr>
            </a:b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número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acción</a:t>
            </a:r>
            <a:endParaRPr lang="en-US" sz="27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-50439"/>
            <a:ext cx="1035844" cy="11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5" y="54239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618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/>
          <p:cNvSpPr txBox="1">
            <a:spLocks/>
          </p:cNvSpPr>
          <p:nvPr/>
        </p:nvSpPr>
        <p:spPr>
          <a:xfrm>
            <a:off x="323528" y="4816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9AB8D6"/>
                </a:solidFill>
                <a:latin typeface="Gotham Rounded Medium" pitchFamily="50" charset="0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+mj-lt"/>
              </a:rPr>
              <a:t>V. Energía</a:t>
            </a:r>
          </a:p>
          <a:p>
            <a:pPr algn="l"/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número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acción</a:t>
            </a:r>
            <a:endParaRPr lang="en-US" sz="27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>
          <a:xfrm>
            <a:off x="251520" y="1844824"/>
            <a:ext cx="3898776" cy="2520279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 fontAlgn="base">
              <a:buNone/>
            </a:pP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Evidencia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Fotogr</a:t>
            </a:r>
            <a:r>
              <a:rPr lang="es-E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áfica</a:t>
            </a:r>
            <a:endParaRPr lang="es-ES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base">
              <a:buNone/>
            </a:pPr>
            <a:endParaRPr lang="en-US" sz="2800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355976" y="1726978"/>
            <a:ext cx="4536504" cy="4798366"/>
          </a:xfrm>
          <a:prstGeom prst="flowChartAlternateProcess">
            <a:avLst/>
          </a:prstGeom>
          <a:solidFill>
            <a:srgbClr val="B2D6A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Descripci</a:t>
            </a:r>
            <a:r>
              <a:rPr lang="es-E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ón</a:t>
            </a:r>
            <a:r>
              <a:rPr lang="es-E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la acción  </a:t>
            </a:r>
            <a:r>
              <a:rPr lang="es-MX" sz="1900" dirty="0" smtClean="0"/>
              <a:t>Fecha </a:t>
            </a:r>
            <a:r>
              <a:rPr lang="es-MX" sz="1900" dirty="0"/>
              <a:t>y Responsable</a:t>
            </a:r>
          </a:p>
          <a:p>
            <a:endParaRPr lang="es-MX" sz="1900" dirty="0"/>
          </a:p>
          <a:p>
            <a:pPr marL="0" indent="0" fontAlgn="base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251520" y="4869160"/>
            <a:ext cx="3898776" cy="144016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Indicador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base">
              <a:buFont typeface="Arial" pitchFamily="34" charset="0"/>
              <a:buNone/>
            </a:pP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Resultado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del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cumplimiento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acci</a:t>
            </a:r>
            <a:r>
              <a:rPr lang="es-E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ón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-50439"/>
            <a:ext cx="1035844" cy="11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5" y="54239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76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539552" y="1988840"/>
            <a:ext cx="7632848" cy="2880320"/>
          </a:xfrm>
          <a:prstGeom prst="flowChartAlternateProcess">
            <a:avLst/>
          </a:prstGeom>
          <a:solidFill>
            <a:srgbClr val="B2D6A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s-MX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Antes y Después</a:t>
            </a:r>
            <a:endParaRPr lang="es-MX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Describir la forma de hacer las actividades antes de la implementación del proyecto.</a:t>
            </a:r>
          </a:p>
          <a:p>
            <a:r>
              <a:rPr lang="es-MX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Describir la forma de hacer las actividades después de la implementación del proyecto</a:t>
            </a:r>
            <a:r>
              <a:rPr lang="es-MX" sz="1900" dirty="0" smtClean="0"/>
              <a:t>.</a:t>
            </a:r>
            <a:endParaRPr lang="es-MX" sz="1900" dirty="0"/>
          </a:p>
          <a:p>
            <a:pPr marL="0" indent="0" fontAlgn="base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39552" y="5229200"/>
            <a:ext cx="7632848" cy="1405678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para la </a:t>
            </a: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parroquia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 </a:t>
            </a:r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cuantitativos</a:t>
            </a:r>
            <a:endParaRPr lang="es-MX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 cualitativos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23528" y="4816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9AB8D6"/>
                </a:solidFill>
                <a:latin typeface="Gotham Rounded Medium" pitchFamily="50" charset="0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+mj-lt"/>
              </a:rPr>
              <a:t>V. Energía</a:t>
            </a:r>
            <a:br>
              <a:rPr lang="en-US" sz="4000" b="1" dirty="0" smtClean="0">
                <a:latin typeface="+mj-lt"/>
              </a:rPr>
            </a:b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número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acción</a:t>
            </a:r>
            <a:endParaRPr lang="en-US" sz="27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-50439"/>
            <a:ext cx="1035844" cy="11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5" y="54239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360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/>
          <p:cNvSpPr txBox="1">
            <a:spLocks/>
          </p:cNvSpPr>
          <p:nvPr/>
        </p:nvSpPr>
        <p:spPr>
          <a:xfrm>
            <a:off x="323528" y="4816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9AB8D6"/>
                </a:solidFill>
                <a:latin typeface="Gotham Rounded Medium" pitchFamily="50" charset="0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+mj-lt"/>
              </a:rPr>
              <a:t>VI. Agua</a:t>
            </a:r>
          </a:p>
          <a:p>
            <a:pPr algn="l"/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número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acción</a:t>
            </a:r>
            <a:endParaRPr lang="en-US" sz="27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>
          <a:xfrm>
            <a:off x="251520" y="1844824"/>
            <a:ext cx="3898776" cy="2520279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 fontAlgn="base">
              <a:buNone/>
            </a:pP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Evidencia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Fotogr</a:t>
            </a:r>
            <a:r>
              <a:rPr lang="es-E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áfica</a:t>
            </a:r>
            <a:endParaRPr lang="es-ES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base">
              <a:buNone/>
            </a:pPr>
            <a:endParaRPr lang="en-US" sz="2800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355976" y="1726978"/>
            <a:ext cx="4536504" cy="4798366"/>
          </a:xfrm>
          <a:prstGeom prst="flowChartAlternateProcess">
            <a:avLst/>
          </a:prstGeom>
          <a:solidFill>
            <a:srgbClr val="B2D6A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Descripci</a:t>
            </a:r>
            <a:r>
              <a:rPr lang="es-E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ón</a:t>
            </a:r>
            <a:r>
              <a:rPr lang="es-E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la acción  </a:t>
            </a:r>
            <a:r>
              <a:rPr lang="es-MX" sz="1900" dirty="0" smtClean="0"/>
              <a:t>Fecha </a:t>
            </a:r>
            <a:r>
              <a:rPr lang="es-MX" sz="1900" dirty="0"/>
              <a:t>y Responsable</a:t>
            </a:r>
          </a:p>
          <a:p>
            <a:endParaRPr lang="es-MX" sz="1900" dirty="0"/>
          </a:p>
          <a:p>
            <a:pPr marL="0" indent="0" fontAlgn="base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251520" y="4869160"/>
            <a:ext cx="3898776" cy="144016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Indicador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base">
              <a:buFont typeface="Arial" pitchFamily="34" charset="0"/>
              <a:buNone/>
            </a:pP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Resultado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del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cumplimiento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acci</a:t>
            </a:r>
            <a:r>
              <a:rPr lang="es-E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ón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-50439"/>
            <a:ext cx="1035844" cy="11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5" y="54239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20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539552" y="1988840"/>
            <a:ext cx="7632848" cy="2880320"/>
          </a:xfrm>
          <a:prstGeom prst="flowChartAlternateProcess">
            <a:avLst/>
          </a:prstGeom>
          <a:solidFill>
            <a:srgbClr val="B2D6A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s-MX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Antes y Después</a:t>
            </a:r>
            <a:endParaRPr lang="es-MX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Describir la forma de hacer las actividades antes de la implementación del proyecto.</a:t>
            </a:r>
          </a:p>
          <a:p>
            <a:r>
              <a:rPr lang="es-MX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Describir la forma de hacer las actividades después de la implementación del proyecto</a:t>
            </a:r>
            <a:r>
              <a:rPr lang="es-MX" sz="1900" dirty="0" smtClean="0"/>
              <a:t>.</a:t>
            </a:r>
            <a:endParaRPr lang="es-MX" sz="1900" dirty="0"/>
          </a:p>
          <a:p>
            <a:pPr marL="0" indent="0" fontAlgn="base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39552" y="5229200"/>
            <a:ext cx="7632848" cy="1405678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para la </a:t>
            </a: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parroquia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 </a:t>
            </a:r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cuantitativos</a:t>
            </a:r>
            <a:endParaRPr lang="es-MX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 cualitativos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23528" y="4816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9AB8D6"/>
                </a:solidFill>
                <a:latin typeface="Gotham Rounded Medium" pitchFamily="50" charset="0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+mj-lt"/>
              </a:rPr>
              <a:t>VI. Agua</a:t>
            </a:r>
            <a:br>
              <a:rPr lang="en-US" sz="4000" b="1" dirty="0" smtClean="0">
                <a:latin typeface="+mj-lt"/>
              </a:rPr>
            </a:b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número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acción</a:t>
            </a:r>
            <a:endParaRPr lang="en-US" sz="27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-50439"/>
            <a:ext cx="1035844" cy="11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5" y="54239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442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/>
          <p:cNvSpPr txBox="1">
            <a:spLocks/>
          </p:cNvSpPr>
          <p:nvPr/>
        </p:nvSpPr>
        <p:spPr>
          <a:xfrm>
            <a:off x="323528" y="4816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9AB8D6"/>
                </a:solidFill>
                <a:latin typeface="Gotham Rounded Medium" pitchFamily="50" charset="0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+mj-lt"/>
              </a:rPr>
              <a:t>VII. </a:t>
            </a:r>
            <a:r>
              <a:rPr lang="en-US" sz="4000" b="1" dirty="0" err="1" smtClean="0">
                <a:latin typeface="+mj-lt"/>
              </a:rPr>
              <a:t>Biodiversidad</a:t>
            </a:r>
            <a:endParaRPr lang="en-US" sz="4000" b="1" dirty="0" smtClean="0">
              <a:latin typeface="+mj-lt"/>
            </a:endParaRPr>
          </a:p>
          <a:p>
            <a:pPr algn="l"/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número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acción</a:t>
            </a:r>
            <a:endParaRPr lang="en-US" sz="27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>
          <a:xfrm>
            <a:off x="251520" y="1844824"/>
            <a:ext cx="3898776" cy="2520279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 fontAlgn="base">
              <a:buNone/>
            </a:pP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Evidencia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Fotogr</a:t>
            </a:r>
            <a:r>
              <a:rPr lang="es-E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áfica</a:t>
            </a:r>
            <a:endParaRPr lang="es-ES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base">
              <a:buNone/>
            </a:pPr>
            <a:endParaRPr lang="en-US" sz="2800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355976" y="1726978"/>
            <a:ext cx="4536504" cy="4798366"/>
          </a:xfrm>
          <a:prstGeom prst="flowChartAlternateProcess">
            <a:avLst/>
          </a:prstGeom>
          <a:solidFill>
            <a:srgbClr val="B2D6A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Descripci</a:t>
            </a:r>
            <a:r>
              <a:rPr lang="es-E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ón</a:t>
            </a:r>
            <a:r>
              <a:rPr lang="es-E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la acción  </a:t>
            </a:r>
            <a:r>
              <a:rPr lang="es-MX" sz="1900" dirty="0" smtClean="0"/>
              <a:t>Fecha </a:t>
            </a:r>
            <a:r>
              <a:rPr lang="es-MX" sz="1900" dirty="0"/>
              <a:t>y Responsable</a:t>
            </a:r>
          </a:p>
          <a:p>
            <a:endParaRPr lang="es-MX" sz="1900" dirty="0"/>
          </a:p>
          <a:p>
            <a:pPr marL="0" indent="0" fontAlgn="base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251520" y="4869160"/>
            <a:ext cx="3898776" cy="144016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Indicador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base">
              <a:buFont typeface="Arial" pitchFamily="34" charset="0"/>
              <a:buNone/>
            </a:pP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Resultado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del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cumplimiento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acci</a:t>
            </a:r>
            <a:r>
              <a:rPr lang="es-E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ón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-50439"/>
            <a:ext cx="1035844" cy="11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5" y="54239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44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539552" y="1988840"/>
            <a:ext cx="7632848" cy="2880320"/>
          </a:xfrm>
          <a:prstGeom prst="flowChartAlternateProcess">
            <a:avLst/>
          </a:prstGeom>
          <a:solidFill>
            <a:srgbClr val="B2D6A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s-MX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Antes y Después</a:t>
            </a:r>
            <a:endParaRPr lang="es-MX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Describir la forma de hacer las actividades antes de la implementación del proyecto.</a:t>
            </a:r>
          </a:p>
          <a:p>
            <a:r>
              <a:rPr lang="es-MX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Describir la forma de hacer las actividades después de la implementación del proyecto</a:t>
            </a:r>
            <a:r>
              <a:rPr lang="es-MX" sz="1900" dirty="0" smtClean="0"/>
              <a:t>.</a:t>
            </a:r>
            <a:endParaRPr lang="es-MX" sz="1900" dirty="0"/>
          </a:p>
          <a:p>
            <a:pPr marL="0" indent="0" fontAlgn="base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39552" y="5229200"/>
            <a:ext cx="7632848" cy="1405678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para la </a:t>
            </a: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parroquia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 </a:t>
            </a:r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cuantitativos</a:t>
            </a:r>
            <a:endParaRPr lang="es-MX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 cualitativos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23528" y="4816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9AB8D6"/>
                </a:solidFill>
                <a:latin typeface="Gotham Rounded Medium" pitchFamily="50" charset="0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+mj-lt"/>
              </a:rPr>
              <a:t>VII. </a:t>
            </a:r>
            <a:r>
              <a:rPr lang="en-US" sz="4000" b="1" dirty="0" err="1" smtClean="0">
                <a:latin typeface="+mj-lt"/>
              </a:rPr>
              <a:t>Biodiversidad</a:t>
            </a:r>
            <a:r>
              <a:rPr lang="en-US" sz="4000" b="1" dirty="0" smtClean="0">
                <a:latin typeface="+mj-lt"/>
              </a:rPr>
              <a:t/>
            </a:r>
            <a:br>
              <a:rPr lang="en-US" sz="4000" b="1" dirty="0" smtClean="0">
                <a:latin typeface="+mj-lt"/>
              </a:rPr>
            </a:b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número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acción</a:t>
            </a:r>
            <a:endParaRPr lang="en-US" sz="27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-50439"/>
            <a:ext cx="1035844" cy="11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5" y="54239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746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39765" y="6270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latin typeface="+mj-lt"/>
              </a:rPr>
              <a:t>Reflexi</a:t>
            </a:r>
            <a:r>
              <a:rPr lang="es-ES" sz="4000" b="1" dirty="0" err="1" smtClean="0">
                <a:latin typeface="+mj-lt"/>
              </a:rPr>
              <a:t>ón</a:t>
            </a:r>
            <a:r>
              <a:rPr lang="es-ES" sz="4000" b="1" dirty="0" smtClean="0">
                <a:latin typeface="+mj-lt"/>
              </a:rPr>
              <a:t> personal</a:t>
            </a:r>
            <a:endParaRPr lang="en-US" sz="4000" b="1" dirty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99592" y="1772816"/>
            <a:ext cx="7787208" cy="3767606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Porcentaje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acciones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cumplidas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______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Reflexiones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aprendizaje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¿Qu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har</a:t>
            </a:r>
            <a:r>
              <a:rPr lang="es-E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ían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diferente la próxima vez?</a:t>
            </a:r>
          </a:p>
          <a:p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¿Qué dificultades encontraron? </a:t>
            </a:r>
          </a:p>
          <a:p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Mencionen 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 futuros planes en relación a este proyecto. </a:t>
            </a:r>
          </a:p>
          <a:p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Comentarios adicionales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-50439"/>
            <a:ext cx="1035844" cy="11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5" y="54239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44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4720" y="2292743"/>
            <a:ext cx="3726756" cy="27806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76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Recuerda que para cada acci</a:t>
            </a:r>
            <a:r>
              <a:rPr lang="es-E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ón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deberá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incluir los siguientes  puntos:</a:t>
            </a:r>
            <a:endParaRPr lang="es-MX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918759"/>
            <a:ext cx="4136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Contenido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la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presentaci</a:t>
            </a:r>
            <a:r>
              <a:rPr lang="es-E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ón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6" y="5367184"/>
            <a:ext cx="1296374" cy="146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276025" y="2515864"/>
            <a:ext cx="1479124" cy="715089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Descripci</a:t>
            </a:r>
            <a:r>
              <a:rPr lang="es-ES" dirty="0" err="1" smtClean="0"/>
              <a:t>ón</a:t>
            </a:r>
            <a:endParaRPr lang="es-ES" dirty="0" smtClean="0"/>
          </a:p>
          <a:p>
            <a:r>
              <a:rPr lang="es-ES" dirty="0" smtClean="0"/>
              <a:t> del proyecto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9513" y="3265739"/>
            <a:ext cx="2596344" cy="715089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Incluye la fotografía de la acción implementada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8714" y="4460918"/>
            <a:ext cx="1146279" cy="408623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 smtClean="0"/>
              <a:t>Resultado</a:t>
            </a:r>
            <a:endParaRPr lang="en-US" dirty="0"/>
          </a:p>
        </p:txBody>
      </p:sp>
      <p:cxnSp>
        <p:nvCxnSpPr>
          <p:cNvPr id="12" name="Curved Connector 11"/>
          <p:cNvCxnSpPr>
            <a:stCxn id="9" idx="3"/>
          </p:cNvCxnSpPr>
          <p:nvPr/>
        </p:nvCxnSpPr>
        <p:spPr>
          <a:xfrm>
            <a:off x="2775857" y="3623284"/>
            <a:ext cx="572009" cy="5980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11" idx="3"/>
          </p:cNvCxnSpPr>
          <p:nvPr/>
        </p:nvCxnSpPr>
        <p:spPr>
          <a:xfrm flipV="1">
            <a:off x="1914993" y="4593658"/>
            <a:ext cx="1820529" cy="7157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3" idx="2"/>
          </p:cNvCxnSpPr>
          <p:nvPr/>
        </p:nvCxnSpPr>
        <p:spPr>
          <a:xfrm rot="5400000">
            <a:off x="7271759" y="2691435"/>
            <a:ext cx="204311" cy="128334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512" y="2252025"/>
            <a:ext cx="2304257" cy="715089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Nombre </a:t>
            </a:r>
            <a:r>
              <a:rPr lang="es-ES" dirty="0" smtClean="0"/>
              <a:t> y número de </a:t>
            </a:r>
            <a:r>
              <a:rPr lang="es-ES" dirty="0" smtClean="0"/>
              <a:t>la acción</a:t>
            </a:r>
            <a:endParaRPr lang="en-US" dirty="0"/>
          </a:p>
        </p:txBody>
      </p:sp>
      <p:cxnSp>
        <p:nvCxnSpPr>
          <p:cNvPr id="21" name="Curved Connector 20"/>
          <p:cNvCxnSpPr>
            <a:stCxn id="20" idx="3"/>
          </p:cNvCxnSpPr>
          <p:nvPr/>
        </p:nvCxnSpPr>
        <p:spPr>
          <a:xfrm>
            <a:off x="2483769" y="2609570"/>
            <a:ext cx="648074" cy="5107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982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3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272" y="2165208"/>
            <a:ext cx="3712376" cy="27776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76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Recuerda que para cada acci</a:t>
            </a:r>
            <a:r>
              <a:rPr lang="es-E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ón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deberá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incluir los siguientes  puntos:</a:t>
            </a:r>
            <a:endParaRPr lang="es-MX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918759"/>
            <a:ext cx="4136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Contenido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la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presentaci</a:t>
            </a:r>
            <a:r>
              <a:rPr lang="es-E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ón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6" y="5367184"/>
            <a:ext cx="1296374" cy="146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04021" y="2411504"/>
            <a:ext cx="2239979" cy="1021556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Descripci</a:t>
            </a:r>
            <a:r>
              <a:rPr lang="es-ES" dirty="0" err="1" smtClean="0"/>
              <a:t>ón</a:t>
            </a:r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 smtClean="0"/>
              <a:t>del antes y el después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26686" y="4293096"/>
            <a:ext cx="1628838" cy="578882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 smtClean="0"/>
              <a:t>Menciona los beneficios</a:t>
            </a:r>
            <a:endParaRPr lang="en-US" dirty="0"/>
          </a:p>
        </p:txBody>
      </p:sp>
      <p:cxnSp>
        <p:nvCxnSpPr>
          <p:cNvPr id="16" name="Curved Connector 15"/>
          <p:cNvCxnSpPr/>
          <p:nvPr/>
        </p:nvCxnSpPr>
        <p:spPr>
          <a:xfrm rot="5400000">
            <a:off x="6990124" y="2895746"/>
            <a:ext cx="204311" cy="128334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0" idx="2"/>
          </p:cNvCxnSpPr>
          <p:nvPr/>
        </p:nvCxnSpPr>
        <p:spPr>
          <a:xfrm rot="5400000">
            <a:off x="7277585" y="4110612"/>
            <a:ext cx="102155" cy="162488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512" y="2252025"/>
            <a:ext cx="2304257" cy="715089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Nombre </a:t>
            </a:r>
            <a:r>
              <a:rPr lang="es-ES" dirty="0" smtClean="0"/>
              <a:t> y número de </a:t>
            </a:r>
            <a:r>
              <a:rPr lang="es-ES" dirty="0" smtClean="0"/>
              <a:t>la acción</a:t>
            </a:r>
            <a:endParaRPr lang="en-US" dirty="0"/>
          </a:p>
        </p:txBody>
      </p:sp>
      <p:cxnSp>
        <p:nvCxnSpPr>
          <p:cNvPr id="21" name="Curved Connector 20"/>
          <p:cNvCxnSpPr>
            <a:stCxn id="20" idx="3"/>
          </p:cNvCxnSpPr>
          <p:nvPr/>
        </p:nvCxnSpPr>
        <p:spPr>
          <a:xfrm>
            <a:off x="2483769" y="2609570"/>
            <a:ext cx="648074" cy="5107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982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75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4137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latin typeface="+mj-lt"/>
              </a:rPr>
              <a:t>Equipo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err="1" smtClean="0">
                <a:latin typeface="+mj-lt"/>
              </a:rPr>
              <a:t>Parroquia</a:t>
            </a:r>
            <a:r>
              <a:rPr lang="en-US" sz="4000" b="1" dirty="0" smtClean="0">
                <a:latin typeface="+mj-lt"/>
              </a:rPr>
              <a:t> Verde</a:t>
            </a:r>
            <a:endParaRPr lang="en-US" sz="4000" b="1" dirty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38036" y="2066520"/>
            <a:ext cx="6923112" cy="3407566"/>
          </a:xfrm>
          <a:prstGeom prst="flowChartAlternateProcess">
            <a:avLst/>
          </a:prstGeom>
          <a:solidFill>
            <a:srgbClr val="B2D6A9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del </a:t>
            </a:r>
            <a:r>
              <a:rPr lang="en-US" dirty="0" err="1" smtClean="0"/>
              <a:t>equipo</a:t>
            </a:r>
            <a:r>
              <a:rPr lang="en-US" dirty="0" smtClean="0"/>
              <a:t> </a:t>
            </a:r>
            <a:r>
              <a:rPr lang="en-US" dirty="0" err="1" smtClean="0"/>
              <a:t>Parroquia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erde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755576" y="1412776"/>
            <a:ext cx="4392488" cy="5040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Nombre</a:t>
            </a:r>
            <a:r>
              <a:rPr lang="en-US" dirty="0" smtClean="0"/>
              <a:t> de la </a:t>
            </a:r>
            <a:r>
              <a:rPr lang="en-US" dirty="0" err="1" smtClean="0"/>
              <a:t>Parroquia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982799" y="5688826"/>
            <a:ext cx="4392488" cy="5040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Nombre</a:t>
            </a:r>
            <a:r>
              <a:rPr lang="en-US" dirty="0" smtClean="0"/>
              <a:t> de los </a:t>
            </a:r>
            <a:r>
              <a:rPr lang="en-US" dirty="0" err="1" smtClean="0"/>
              <a:t>integrantes</a:t>
            </a:r>
            <a:r>
              <a:rPr lang="en-US" dirty="0" smtClean="0"/>
              <a:t> del </a:t>
            </a:r>
            <a:r>
              <a:rPr lang="en-US" dirty="0" err="1" smtClean="0"/>
              <a:t>equipo</a:t>
            </a:r>
            <a:endParaRPr lang="en-US" dirty="0"/>
          </a:p>
        </p:txBody>
      </p:sp>
      <p:pic>
        <p:nvPicPr>
          <p:cNvPr id="10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5761"/>
            <a:ext cx="1035844" cy="11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5" y="130439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46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55780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latin typeface="+mj-lt"/>
              </a:rPr>
              <a:t>I. </a:t>
            </a:r>
            <a:r>
              <a:rPr lang="en-US" sz="4000" b="1" dirty="0" err="1" smtClean="0">
                <a:latin typeface="+mj-lt"/>
              </a:rPr>
              <a:t>Espiritualidad</a:t>
            </a:r>
            <a:r>
              <a:rPr lang="en-US" sz="4000" b="1" dirty="0" smtClean="0">
                <a:latin typeface="+mj-lt"/>
              </a:rPr>
              <a:t> </a:t>
            </a:r>
            <a:r>
              <a:rPr lang="en-US" sz="4000" b="1" dirty="0" err="1" smtClean="0">
                <a:latin typeface="+mj-lt"/>
              </a:rPr>
              <a:t>Activa</a:t>
            </a:r>
            <a:r>
              <a:rPr lang="en-US" sz="4000" b="1" dirty="0" smtClean="0">
                <a:latin typeface="+mj-lt"/>
              </a:rPr>
              <a:t/>
            </a:r>
            <a:br>
              <a:rPr lang="en-US" sz="4000" b="1" dirty="0" smtClean="0">
                <a:latin typeface="+mj-lt"/>
              </a:rPr>
            </a:br>
            <a:r>
              <a:rPr lang="en-US" sz="2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número</a:t>
            </a: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2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acción</a:t>
            </a:r>
            <a:endParaRPr lang="en-US" sz="27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844824"/>
            <a:ext cx="3898776" cy="2520279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 fontAlgn="base">
              <a:buNone/>
            </a:pP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Evidencia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Fotogr</a:t>
            </a:r>
            <a:r>
              <a:rPr lang="es-E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áfica</a:t>
            </a:r>
            <a:endParaRPr lang="es-ES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base">
              <a:buNone/>
            </a:pPr>
            <a:endParaRPr lang="en-US" sz="28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355976" y="1726978"/>
            <a:ext cx="4536504" cy="4798366"/>
          </a:xfrm>
          <a:prstGeom prst="flowChartAlternateProcess">
            <a:avLst/>
          </a:prstGeom>
          <a:solidFill>
            <a:srgbClr val="B2D6A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Descripci</a:t>
            </a:r>
            <a:r>
              <a:rPr lang="es-E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ón</a:t>
            </a:r>
            <a:r>
              <a:rPr lang="es-E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la acción  </a:t>
            </a:r>
            <a:r>
              <a:rPr lang="es-MX" sz="1900" dirty="0" smtClean="0"/>
              <a:t>Fecha </a:t>
            </a:r>
            <a:r>
              <a:rPr lang="es-MX" sz="1900" dirty="0"/>
              <a:t>y Responsable</a:t>
            </a:r>
          </a:p>
          <a:p>
            <a:endParaRPr lang="es-MX" sz="1900" dirty="0"/>
          </a:p>
          <a:p>
            <a:pPr marL="0" indent="0" fontAlgn="base">
              <a:buFont typeface="Arial" pitchFamily="34" charset="0"/>
              <a:buNone/>
            </a:pP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251520" y="4869160"/>
            <a:ext cx="3898776" cy="144016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Indicador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base">
              <a:buFont typeface="Arial" pitchFamily="34" charset="0"/>
              <a:buNone/>
            </a:pP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Resultado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del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cumplimiento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acci</a:t>
            </a:r>
            <a:r>
              <a:rPr lang="es-E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ón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5761"/>
            <a:ext cx="1035844" cy="11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5" y="130439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3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55780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latin typeface="+mj-lt"/>
              </a:rPr>
              <a:t>I. </a:t>
            </a:r>
            <a:r>
              <a:rPr lang="en-US" sz="4000" b="1" dirty="0" err="1" smtClean="0">
                <a:latin typeface="+mj-lt"/>
              </a:rPr>
              <a:t>Espiritualidad</a:t>
            </a:r>
            <a:r>
              <a:rPr lang="en-US" sz="4000" b="1" dirty="0" smtClean="0">
                <a:latin typeface="+mj-lt"/>
              </a:rPr>
              <a:t> </a:t>
            </a:r>
            <a:r>
              <a:rPr lang="en-US" sz="4000" b="1" dirty="0" err="1" smtClean="0">
                <a:latin typeface="+mj-lt"/>
              </a:rPr>
              <a:t>Activa</a:t>
            </a:r>
            <a:r>
              <a:rPr lang="en-US" sz="4000" b="1" dirty="0" smtClean="0">
                <a:latin typeface="+mj-lt"/>
              </a:rPr>
              <a:t/>
            </a:r>
            <a:br>
              <a:rPr lang="en-US" sz="4000" b="1" dirty="0" smtClean="0">
                <a:latin typeface="+mj-lt"/>
              </a:rPr>
            </a:br>
            <a:r>
              <a:rPr lang="en-US" sz="2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número</a:t>
            </a:r>
            <a:r>
              <a:rPr 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27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acción</a:t>
            </a:r>
            <a:endParaRPr lang="en-US" sz="27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39552" y="1988840"/>
            <a:ext cx="7632848" cy="2880320"/>
          </a:xfrm>
          <a:prstGeom prst="flowChartAlternateProcess">
            <a:avLst/>
          </a:prstGeom>
          <a:solidFill>
            <a:srgbClr val="B2D6A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s-MX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Antes y Después</a:t>
            </a:r>
            <a:endParaRPr lang="es-MX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Describir la forma de hacer las actividades antes de la implementación del proyecto.</a:t>
            </a:r>
          </a:p>
          <a:p>
            <a:r>
              <a:rPr lang="es-MX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Describir la forma de hacer las actividades después de la implementación del proyecto</a:t>
            </a:r>
            <a:r>
              <a:rPr lang="es-MX" sz="1900" dirty="0" smtClean="0"/>
              <a:t>.</a:t>
            </a:r>
            <a:endParaRPr lang="es-MX" sz="1900" dirty="0"/>
          </a:p>
          <a:p>
            <a:pPr marL="0" indent="0" fontAlgn="base"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11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5761"/>
            <a:ext cx="1035844" cy="11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5" y="130439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3"/>
          <p:cNvSpPr txBox="1">
            <a:spLocks/>
          </p:cNvSpPr>
          <p:nvPr/>
        </p:nvSpPr>
        <p:spPr>
          <a:xfrm>
            <a:off x="539552" y="5229200"/>
            <a:ext cx="7632848" cy="1405678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para la </a:t>
            </a: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parroquia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 </a:t>
            </a:r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cuantitativos</a:t>
            </a:r>
            <a:endParaRPr lang="es-MX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 cualitativos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6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/>
          <p:cNvSpPr txBox="1">
            <a:spLocks/>
          </p:cNvSpPr>
          <p:nvPr/>
        </p:nvSpPr>
        <p:spPr>
          <a:xfrm>
            <a:off x="323528" y="4816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9AB8D6"/>
                </a:solidFill>
                <a:latin typeface="Gotham Rounded Medium" pitchFamily="50" charset="0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+mj-lt"/>
              </a:rPr>
              <a:t>II. </a:t>
            </a:r>
            <a:r>
              <a:rPr lang="en-US" sz="4000" b="1" dirty="0" err="1" smtClean="0">
                <a:latin typeface="+mj-lt"/>
              </a:rPr>
              <a:t>Bienestar</a:t>
            </a:r>
            <a:r>
              <a:rPr lang="en-US" sz="4000" b="1" dirty="0" smtClean="0">
                <a:latin typeface="+mj-lt"/>
              </a:rPr>
              <a:t> Social</a:t>
            </a:r>
            <a:br>
              <a:rPr lang="en-US" sz="4000" b="1" dirty="0" smtClean="0">
                <a:latin typeface="+mj-lt"/>
              </a:rPr>
            </a:b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número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acción</a:t>
            </a:r>
            <a:endParaRPr lang="en-US" sz="27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>
          <a:xfrm>
            <a:off x="251520" y="1844824"/>
            <a:ext cx="3898776" cy="2520279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 fontAlgn="base">
              <a:buNone/>
            </a:pP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Evidencia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Fotogr</a:t>
            </a:r>
            <a:r>
              <a:rPr lang="es-E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áfica</a:t>
            </a:r>
            <a:endParaRPr lang="es-ES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base">
              <a:buNone/>
            </a:pPr>
            <a:endParaRPr lang="en-US" sz="2800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355976" y="1726978"/>
            <a:ext cx="4536504" cy="4798366"/>
          </a:xfrm>
          <a:prstGeom prst="flowChartAlternateProcess">
            <a:avLst/>
          </a:prstGeom>
          <a:solidFill>
            <a:srgbClr val="B2D6A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Descripci</a:t>
            </a:r>
            <a:r>
              <a:rPr lang="es-E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ón</a:t>
            </a:r>
            <a:r>
              <a:rPr lang="es-E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la acción  </a:t>
            </a:r>
            <a:r>
              <a:rPr lang="es-MX" sz="1900" dirty="0" smtClean="0"/>
              <a:t>Fecha </a:t>
            </a:r>
            <a:r>
              <a:rPr lang="es-MX" sz="1900" dirty="0"/>
              <a:t>y Responsable</a:t>
            </a:r>
          </a:p>
          <a:p>
            <a:endParaRPr lang="es-MX" sz="1900" dirty="0"/>
          </a:p>
          <a:p>
            <a:pPr marL="0" indent="0" fontAlgn="base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251520" y="4869160"/>
            <a:ext cx="3898776" cy="144016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Indicador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base">
              <a:buFont typeface="Arial" pitchFamily="34" charset="0"/>
              <a:buNone/>
            </a:pP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Resultado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del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cumplimiento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acci</a:t>
            </a:r>
            <a:r>
              <a:rPr lang="es-E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ón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-50439"/>
            <a:ext cx="1035844" cy="11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5" y="54239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539552" y="1988840"/>
            <a:ext cx="7632848" cy="2880320"/>
          </a:xfrm>
          <a:prstGeom prst="flowChartAlternateProcess">
            <a:avLst/>
          </a:prstGeom>
          <a:solidFill>
            <a:srgbClr val="B2D6A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s-MX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Antes y Después</a:t>
            </a:r>
            <a:endParaRPr lang="es-MX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Describir la forma de hacer las actividades antes de la implementación del proyecto.</a:t>
            </a:r>
          </a:p>
          <a:p>
            <a:r>
              <a:rPr lang="es-MX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Describir la forma de hacer las actividades después de la implementación del proyecto</a:t>
            </a:r>
            <a:r>
              <a:rPr lang="es-MX" sz="1900" dirty="0" smtClean="0"/>
              <a:t>.</a:t>
            </a:r>
            <a:endParaRPr lang="es-MX" sz="1900" dirty="0"/>
          </a:p>
          <a:p>
            <a:pPr marL="0" indent="0" fontAlgn="base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39552" y="5229200"/>
            <a:ext cx="7632848" cy="1405678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para la </a:t>
            </a: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parroquia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 </a:t>
            </a:r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cuantitativos</a:t>
            </a:r>
            <a:endParaRPr lang="es-MX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MX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Beneficios cualitativos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23528" y="4816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9AB8D6"/>
                </a:solidFill>
                <a:latin typeface="Gotham Rounded Medium" pitchFamily="50" charset="0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+mj-lt"/>
              </a:rPr>
              <a:t>II. </a:t>
            </a:r>
            <a:r>
              <a:rPr lang="en-US" sz="4000" b="1" dirty="0" err="1" smtClean="0">
                <a:latin typeface="+mj-lt"/>
              </a:rPr>
              <a:t>Bienestar</a:t>
            </a:r>
            <a:r>
              <a:rPr lang="en-US" sz="4000" b="1" dirty="0" smtClean="0">
                <a:latin typeface="+mj-lt"/>
              </a:rPr>
              <a:t> Social</a:t>
            </a:r>
            <a:br>
              <a:rPr lang="en-US" sz="4000" b="1" dirty="0" smtClean="0">
                <a:latin typeface="+mj-lt"/>
              </a:rPr>
            </a:b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número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acción</a:t>
            </a:r>
            <a:endParaRPr lang="en-US" sz="27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-50439"/>
            <a:ext cx="1035844" cy="11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5" y="54239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364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/>
          <p:cNvSpPr txBox="1">
            <a:spLocks/>
          </p:cNvSpPr>
          <p:nvPr/>
        </p:nvSpPr>
        <p:spPr>
          <a:xfrm>
            <a:off x="323528" y="4816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9AB8D6"/>
                </a:solidFill>
                <a:latin typeface="Gotham Rounded Medium" pitchFamily="50" charset="0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latin typeface="+mj-lt"/>
              </a:rPr>
              <a:t>III. </a:t>
            </a:r>
            <a:r>
              <a:rPr lang="en-US" sz="4000" b="1" dirty="0" err="1" smtClean="0">
                <a:latin typeface="+mj-lt"/>
              </a:rPr>
              <a:t>Consumo</a:t>
            </a:r>
            <a:r>
              <a:rPr lang="en-US" sz="4000" b="1" dirty="0" smtClean="0">
                <a:latin typeface="+mj-lt"/>
              </a:rPr>
              <a:t> </a:t>
            </a:r>
            <a:r>
              <a:rPr lang="en-US" sz="4000" b="1" dirty="0" err="1" smtClean="0">
                <a:latin typeface="+mj-lt"/>
              </a:rPr>
              <a:t>Responsable</a:t>
            </a:r>
            <a:r>
              <a:rPr lang="en-US" sz="4000" b="1" dirty="0" smtClean="0">
                <a:latin typeface="+mj-lt"/>
              </a:rPr>
              <a:t/>
            </a:r>
            <a:br>
              <a:rPr lang="en-US" sz="4000" b="1" dirty="0" smtClean="0">
                <a:latin typeface="+mj-lt"/>
              </a:rPr>
            </a:b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número</a:t>
            </a:r>
            <a:r>
              <a:rPr lang="en-US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de la </a:t>
            </a:r>
            <a:r>
              <a:rPr lang="en-US" sz="27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acción</a:t>
            </a:r>
            <a:endParaRPr lang="en-US" sz="27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>
          <a:xfrm>
            <a:off x="251520" y="1844824"/>
            <a:ext cx="3898776" cy="2520279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 fontAlgn="base">
              <a:buNone/>
            </a:pP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Evidencia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Fotogr</a:t>
            </a:r>
            <a:r>
              <a:rPr lang="es-E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áfica</a:t>
            </a:r>
            <a:endParaRPr lang="es-ES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base">
              <a:buNone/>
            </a:pPr>
            <a:endParaRPr lang="en-US" sz="2800" dirty="0"/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355976" y="1726978"/>
            <a:ext cx="4536504" cy="4798366"/>
          </a:xfrm>
          <a:prstGeom prst="flowChartAlternateProcess">
            <a:avLst/>
          </a:prstGeom>
          <a:solidFill>
            <a:srgbClr val="B2D6A8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Descripci</a:t>
            </a:r>
            <a:r>
              <a:rPr lang="es-ES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ón</a:t>
            </a:r>
            <a:r>
              <a:rPr lang="es-E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la acción  </a:t>
            </a:r>
            <a:r>
              <a:rPr lang="es-MX" sz="1900" dirty="0" smtClean="0"/>
              <a:t>Fecha </a:t>
            </a:r>
            <a:r>
              <a:rPr lang="es-MX" sz="1900" dirty="0"/>
              <a:t>y Responsable</a:t>
            </a:r>
          </a:p>
          <a:p>
            <a:endParaRPr lang="es-MX" sz="1900" dirty="0"/>
          </a:p>
          <a:p>
            <a:pPr marL="0" indent="0" fontAlgn="base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251520" y="4869160"/>
            <a:ext cx="3898776" cy="144016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itchFamily="34" charset="0"/>
              <a:buNone/>
            </a:pP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Indicador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base">
              <a:buFont typeface="Arial" pitchFamily="34" charset="0"/>
              <a:buNone/>
            </a:pP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Resultado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del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cumplimiento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n-U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acci</a:t>
            </a:r>
            <a:r>
              <a:rPr lang="es-ES" sz="1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ón</a:t>
            </a:r>
            <a:endParaRPr lang="en-U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3" descr="C:\Users\Usuario\Downloads\maureen\Ecards Parroquia Verde_REDES 2 copia 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-50439"/>
            <a:ext cx="1035844" cy="116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sultado de imagen para logo arquidiocesis de monter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55" y="54239"/>
            <a:ext cx="1987763" cy="8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6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626</Words>
  <Application>Microsoft Office PowerPoint</Application>
  <PresentationFormat>Presentación en pantalla (4:3)</PresentationFormat>
  <Paragraphs>115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Gotham Rounded Medium</vt:lpstr>
      <vt:lpstr>Office Theme</vt:lpstr>
      <vt:lpstr>Presentación de PowerPoint</vt:lpstr>
      <vt:lpstr>Presentación de PowerPoint</vt:lpstr>
      <vt:lpstr>Presentación de PowerPoint</vt:lpstr>
      <vt:lpstr>Equipo Parroquia Verde</vt:lpstr>
      <vt:lpstr>I. Espiritualidad Activa Nombre y número de la acción</vt:lpstr>
      <vt:lpstr>I. Espiritualidad Activa Nombre y número de la acción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Reflexión personal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Maureen Villanueva Lecuona</cp:lastModifiedBy>
  <cp:revision>76</cp:revision>
  <dcterms:created xsi:type="dcterms:W3CDTF">2019-08-11T19:19:18Z</dcterms:created>
  <dcterms:modified xsi:type="dcterms:W3CDTF">2019-09-25T04:21:33Z</dcterms:modified>
</cp:coreProperties>
</file>